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drawings/drawing3.xml" ContentType="application/vnd.openxmlformats-officedocument.drawingml.chartshapes+xml"/>
  <Override PartName="/ppt/charts/chart6.xml" ContentType="application/vnd.openxmlformats-officedocument.drawingml.chart+xml"/>
  <Override PartName="/ppt/drawings/drawing4.xml" ContentType="application/vnd.openxmlformats-officedocument.drawingml.chartshapes+xml"/>
  <Override PartName="/ppt/charts/chart7.xml" ContentType="application/vnd.openxmlformats-officedocument.drawingml.chart+xml"/>
  <Override PartName="/ppt/drawings/drawing5.xml" ContentType="application/vnd.openxmlformats-officedocument.drawingml.chartshapes+xml"/>
  <Override PartName="/ppt/charts/chart8.xml" ContentType="application/vnd.openxmlformats-officedocument.drawingml.chart+xml"/>
  <Override PartName="/ppt/drawings/drawing6.xml" ContentType="application/vnd.openxmlformats-officedocument.drawingml.chartshapes+xml"/>
  <Override PartName="/ppt/charts/chart9.xml" ContentType="application/vnd.openxmlformats-officedocument.drawingml.chart+xml"/>
  <Override PartName="/ppt/drawings/drawing7.xml" ContentType="application/vnd.openxmlformats-officedocument.drawingml.chartshapes+xml"/>
  <Override PartName="/ppt/charts/chart10.xml" ContentType="application/vnd.openxmlformats-officedocument.drawingml.chart+xml"/>
  <Override PartName="/ppt/drawings/drawing8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sldIdLst>
    <p:sldId id="257" r:id="rId2"/>
    <p:sldId id="275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Microsoft_Excel_Worksheet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List1!$A$2</c:f>
              <c:strCache>
                <c:ptCount val="1"/>
                <c:pt idx="0">
                  <c:v>Upoznatost s odredbama</c:v>
                </c:pt>
              </c:strCache>
            </c:strRef>
          </c:tx>
          <c:spPr>
            <a:effectLst>
              <a:outerShdw blurRad="50800" dist="50800" dir="5400000" algn="ctr" rotWithShape="0">
                <a:schemeClr val="tx2">
                  <a:lumMod val="60000"/>
                  <a:lumOff val="40000"/>
                </a:schemeClr>
              </a:outerShdw>
            </a:effectLst>
          </c:spPr>
          <c:dPt>
            <c:idx val="0"/>
            <c:bubble3D val="0"/>
            <c:explosion val="10"/>
            <c:spPr>
              <a:effectLst/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2000" dirty="0">
                        <a:solidFill>
                          <a:schemeClr val="bg1"/>
                        </a:solidFill>
                      </a:rPr>
                      <a:t>148</a:t>
                    </a:r>
                    <a:r>
                      <a:rPr lang="hr-HR" sz="2000" dirty="0">
                        <a:solidFill>
                          <a:schemeClr val="bg1"/>
                        </a:solidFill>
                      </a:rPr>
                      <a:t>  -  </a:t>
                    </a:r>
                    <a:r>
                      <a:rPr lang="en-US" sz="2000" dirty="0">
                        <a:solidFill>
                          <a:schemeClr val="bg1"/>
                        </a:solidFill>
                      </a:rPr>
                      <a:t>91%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/</c:separator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2000"/>
                      <a:t>6</a:t>
                    </a:r>
                    <a:r>
                      <a:rPr lang="hr-HR" sz="2000"/>
                      <a:t>  -  </a:t>
                    </a:r>
                    <a:r>
                      <a:rPr lang="en-US" sz="2000"/>
                      <a:t>4%</a:t>
                    </a:r>
                    <a:endParaRPr lang="en-US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/</c:separator>
            </c:dLbl>
            <c:dLbl>
              <c:idx val="2"/>
              <c:layout>
                <c:manualLayout>
                  <c:x val="0.14489306131741375"/>
                  <c:y val="-4.8768595218970756E-2"/>
                </c:manualLayout>
              </c:layout>
              <c:tx>
                <c:rich>
                  <a:bodyPr/>
                  <a:lstStyle/>
                  <a:p>
                    <a:r>
                      <a:rPr lang="en-US" sz="2000"/>
                      <a:t>8</a:t>
                    </a:r>
                    <a:r>
                      <a:rPr lang="hr-HR" sz="2000"/>
                      <a:t>  -</a:t>
                    </a:r>
                    <a:r>
                      <a:rPr lang="hr-HR" sz="2000" baseline="0"/>
                      <a:t>  </a:t>
                    </a:r>
                    <a:r>
                      <a:rPr lang="en-US" sz="2000"/>
                      <a:t>5%</a:t>
                    </a:r>
                    <a:endParaRPr lang="en-US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/</c:separator>
            </c:dLbl>
            <c:txPr>
              <a:bodyPr/>
              <a:lstStyle/>
              <a:p>
                <a:pPr>
                  <a:defRPr sz="2000"/>
                </a:pPr>
                <a:endParaRPr lang="sr-Latn-RS"/>
              </a:p>
            </c:tx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eparator>/</c:separator>
            <c:showLeaderLines val="1"/>
          </c:dLbls>
          <c:cat>
            <c:strRef>
              <c:f>List1!$B$1:$D$1</c:f>
              <c:strCache>
                <c:ptCount val="3"/>
                <c:pt idx="0">
                  <c:v>da - 148</c:v>
                </c:pt>
                <c:pt idx="1">
                  <c:v>ne - 6</c:v>
                </c:pt>
                <c:pt idx="2">
                  <c:v>neodređeno - 8</c:v>
                </c:pt>
              </c:strCache>
            </c:strRef>
          </c:cat>
          <c:val>
            <c:numRef>
              <c:f>List1!$B$2:$D$2</c:f>
              <c:numCache>
                <c:formatCode>General</c:formatCode>
                <c:ptCount val="3"/>
                <c:pt idx="0">
                  <c:v>148</c:v>
                </c:pt>
                <c:pt idx="1">
                  <c:v>6</c:v>
                </c:pt>
                <c:pt idx="2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2000"/>
          </a:pPr>
          <a:endParaRPr lang="sr-Latn-R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19"/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 sz="2400" b="1">
                        <a:solidFill>
                          <a:schemeClr val="bg1"/>
                        </a:solidFill>
                      </a:defRPr>
                    </a:pPr>
                    <a:r>
                      <a:rPr lang="en-US" smtClean="0"/>
                      <a:t>122</a:t>
                    </a:r>
                    <a:r>
                      <a:rPr lang="hr-HR" baseline="0" smtClean="0"/>
                      <a:t> -</a:t>
                    </a:r>
                    <a:r>
                      <a:rPr lang="en-US" smtClean="0"/>
                      <a:t> </a:t>
                    </a:r>
                    <a:r>
                      <a:rPr lang="en-US"/>
                      <a:t>75%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pPr>
                      <a:defRPr sz="2400" b="1">
                        <a:solidFill>
                          <a:schemeClr val="bg1"/>
                        </a:solidFill>
                      </a:defRPr>
                    </a:pPr>
                    <a:r>
                      <a:rPr lang="en-US" smtClean="0"/>
                      <a:t>36</a:t>
                    </a:r>
                    <a:r>
                      <a:rPr lang="hr-HR" smtClean="0"/>
                      <a:t> -</a:t>
                    </a:r>
                    <a:r>
                      <a:rPr lang="en-US" smtClean="0"/>
                      <a:t> </a:t>
                    </a:r>
                    <a:r>
                      <a:rPr lang="en-US"/>
                      <a:t>22%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11050913774667055"/>
                  <c:y val="3.2512417799261725E-3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4</a:t>
                    </a:r>
                    <a:r>
                      <a:rPr lang="hr-HR" smtClean="0"/>
                      <a:t> -</a:t>
                    </a:r>
                    <a:r>
                      <a:rPr lang="en-US" smtClean="0"/>
                      <a:t> </a:t>
                    </a:r>
                    <a:r>
                      <a:rPr lang="en-US"/>
                      <a:t>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2400"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List1!$B$85:$D$85</c:f>
              <c:strCache>
                <c:ptCount val="3"/>
                <c:pt idx="0">
                  <c:v>da</c:v>
                </c:pt>
                <c:pt idx="1">
                  <c:v>ne </c:v>
                </c:pt>
                <c:pt idx="2">
                  <c:v>nisu odgovorili</c:v>
                </c:pt>
              </c:strCache>
            </c:strRef>
          </c:cat>
          <c:val>
            <c:numRef>
              <c:f>List1!$B$86:$D$86</c:f>
              <c:numCache>
                <c:formatCode>General</c:formatCode>
                <c:ptCount val="3"/>
                <c:pt idx="0">
                  <c:v>122</c:v>
                </c:pt>
                <c:pt idx="1">
                  <c:v>36</c:v>
                </c:pt>
                <c:pt idx="2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2000"/>
          </a:pPr>
          <a:endParaRPr lang="sr-Latn-R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List1!$A$23</c:f>
              <c:strCache>
                <c:ptCount val="1"/>
                <c:pt idx="0">
                  <c:v>broj pasa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List1!$B$22:$J$22</c:f>
              <c:strCache>
                <c:ptCount val="9"/>
                <c:pt idx="0">
                  <c:v>0</c:v>
                </c:pt>
                <c:pt idx="1">
                  <c:v>0-5</c:v>
                </c:pt>
                <c:pt idx="2">
                  <c:v>6-10</c:v>
                </c:pt>
                <c:pt idx="3">
                  <c:v>11-20</c:v>
                </c:pt>
                <c:pt idx="4">
                  <c:v>21-50</c:v>
                </c:pt>
                <c:pt idx="5">
                  <c:v>51-100</c:v>
                </c:pt>
                <c:pt idx="6">
                  <c:v>101-500</c:v>
                </c:pt>
                <c:pt idx="7">
                  <c:v>&gt; 500</c:v>
                </c:pt>
                <c:pt idx="8">
                  <c:v>bez procjene</c:v>
                </c:pt>
              </c:strCache>
            </c:strRef>
          </c:cat>
          <c:val>
            <c:numRef>
              <c:f>List1!$B$23:$J$23</c:f>
              <c:numCache>
                <c:formatCode>General</c:formatCode>
                <c:ptCount val="9"/>
                <c:pt idx="0">
                  <c:v>9</c:v>
                </c:pt>
                <c:pt idx="1">
                  <c:v>24</c:v>
                </c:pt>
                <c:pt idx="2">
                  <c:v>38</c:v>
                </c:pt>
                <c:pt idx="3">
                  <c:v>27</c:v>
                </c:pt>
                <c:pt idx="4">
                  <c:v>31</c:v>
                </c:pt>
                <c:pt idx="5">
                  <c:v>7</c:v>
                </c:pt>
                <c:pt idx="6">
                  <c:v>13</c:v>
                </c:pt>
                <c:pt idx="7">
                  <c:v>1</c:v>
                </c:pt>
                <c:pt idx="8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878080"/>
        <c:axId val="20880000"/>
      </c:barChart>
      <c:catAx>
        <c:axId val="208780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sr-Latn-RS"/>
          </a:p>
        </c:txPr>
        <c:crossAx val="20880000"/>
        <c:crosses val="autoZero"/>
        <c:auto val="1"/>
        <c:lblAlgn val="ctr"/>
        <c:lblOffset val="100"/>
        <c:noMultiLvlLbl val="0"/>
      </c:catAx>
      <c:valAx>
        <c:axId val="208800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87808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2000"/>
          </a:pPr>
          <a:endParaRPr lang="sr-Latn-R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List1!$A$45</c:f>
              <c:strCache>
                <c:ptCount val="1"/>
                <c:pt idx="0">
                  <c:v>mjere zbrinjavanja</c:v>
                </c:pt>
              </c:strCache>
            </c:strRef>
          </c:tx>
          <c:dPt>
            <c:idx val="1"/>
            <c:bubble3D val="0"/>
            <c:explosion val="33"/>
          </c:dPt>
          <c:dLbls>
            <c:dLbl>
              <c:idx val="0"/>
              <c:layout>
                <c:manualLayout>
                  <c:x val="5.430008748906387E-2"/>
                  <c:y val="-1.1199693788276465E-2"/>
                </c:manualLayout>
              </c:layout>
              <c:tx>
                <c:rich>
                  <a:bodyPr/>
                  <a:lstStyle/>
                  <a:p>
                    <a:r>
                      <a:rPr lang="en-US" sz="1800"/>
                      <a:t>10</a:t>
                    </a:r>
                    <a:r>
                      <a:rPr lang="hr-HR" sz="1800"/>
                      <a:t> -</a:t>
                    </a:r>
                    <a:r>
                      <a:rPr lang="en-US" sz="1800"/>
                      <a:t> 6%</a:t>
                    </a:r>
                    <a:endParaRPr lang="en-US" sz="140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14088495188101488"/>
                  <c:y val="-0.23516003207932343"/>
                </c:manualLayout>
              </c:layout>
              <c:tx>
                <c:rich>
                  <a:bodyPr/>
                  <a:lstStyle/>
                  <a:p>
                    <a:r>
                      <a:rPr lang="en-US" sz="1800" b="1">
                        <a:solidFill>
                          <a:schemeClr val="bg1"/>
                        </a:solidFill>
                      </a:rPr>
                      <a:t>104</a:t>
                    </a:r>
                    <a:r>
                      <a:rPr lang="hr-HR" sz="1800" b="1">
                        <a:solidFill>
                          <a:schemeClr val="bg1"/>
                        </a:solidFill>
                      </a:rPr>
                      <a:t> - </a:t>
                    </a:r>
                    <a:r>
                      <a:rPr lang="en-US" sz="1800" b="1">
                        <a:solidFill>
                          <a:schemeClr val="bg1"/>
                        </a:solidFill>
                      </a:rPr>
                      <a:t> 64%</a:t>
                    </a:r>
                    <a:endParaRPr lang="en-US" sz="1400" b="1">
                      <a:solidFill>
                        <a:schemeClr val="bg1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800" b="1">
                        <a:solidFill>
                          <a:schemeClr val="bg1"/>
                        </a:solidFill>
                      </a:rPr>
                      <a:t>48</a:t>
                    </a:r>
                    <a:r>
                      <a:rPr lang="hr-HR" sz="1800" b="1" baseline="0">
                        <a:solidFill>
                          <a:schemeClr val="bg1"/>
                        </a:solidFill>
                      </a:rPr>
                      <a:t> - </a:t>
                    </a:r>
                    <a:r>
                      <a:rPr lang="en-US" sz="1800" b="1">
                        <a:solidFill>
                          <a:schemeClr val="bg1"/>
                        </a:solidFill>
                      </a:rPr>
                      <a:t>30%</a:t>
                    </a:r>
                    <a:endParaRPr lang="en-US" sz="1400" b="1">
                      <a:solidFill>
                        <a:schemeClr val="bg1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800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List1!$B$44:$D$44</c:f>
              <c:strCache>
                <c:ptCount val="3"/>
                <c:pt idx="0">
                  <c:v>organizirano sklonište</c:v>
                </c:pt>
                <c:pt idx="1">
                  <c:v>ugovor sa skloništem</c:v>
                </c:pt>
                <c:pt idx="2">
                  <c:v>ni jedno od toga</c:v>
                </c:pt>
              </c:strCache>
            </c:strRef>
          </c:cat>
          <c:val>
            <c:numRef>
              <c:f>List1!$B$45:$D$45</c:f>
              <c:numCache>
                <c:formatCode>General</c:formatCode>
                <c:ptCount val="3"/>
                <c:pt idx="0">
                  <c:v>10</c:v>
                </c:pt>
                <c:pt idx="1">
                  <c:v>104</c:v>
                </c:pt>
                <c:pt idx="2">
                  <c:v>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sr-Latn-R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4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1"/>
          <c:dPt>
            <c:idx val="1"/>
            <c:bubble3D val="0"/>
            <c:explosion val="7"/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="1" dirty="0" smtClean="0">
                        <a:solidFill>
                          <a:schemeClr val="bg1"/>
                        </a:solidFill>
                      </a:rPr>
                      <a:t>65</a:t>
                    </a:r>
                    <a:r>
                      <a:rPr lang="hr-HR" b="1" baseline="0" dirty="0" smtClean="0">
                        <a:solidFill>
                          <a:schemeClr val="bg1"/>
                        </a:solidFill>
                      </a:rPr>
                      <a:t> -</a:t>
                    </a:r>
                    <a:r>
                      <a:rPr lang="en-US" b="1" dirty="0" smtClean="0">
                        <a:solidFill>
                          <a:schemeClr val="bg1"/>
                        </a:solidFill>
                      </a:rPr>
                      <a:t> </a:t>
                    </a:r>
                    <a:r>
                      <a:rPr lang="en-US" b="1" dirty="0">
                        <a:solidFill>
                          <a:schemeClr val="bg1"/>
                        </a:solidFill>
                      </a:rPr>
                      <a:t>43%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3705182575342267"/>
                  <c:y val="-0.21043651376856803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>
                        <a:solidFill>
                          <a:schemeClr val="bg1"/>
                        </a:solidFill>
                      </a:rPr>
                      <a:t>57</a:t>
                    </a:r>
                    <a:r>
                      <a:rPr lang="hr-HR" b="1" baseline="0" dirty="0" smtClean="0">
                        <a:solidFill>
                          <a:schemeClr val="bg1"/>
                        </a:solidFill>
                      </a:rPr>
                      <a:t> -</a:t>
                    </a:r>
                    <a:r>
                      <a:rPr lang="en-US" b="1" dirty="0" smtClean="0">
                        <a:solidFill>
                          <a:schemeClr val="bg1"/>
                        </a:solidFill>
                      </a:rPr>
                      <a:t> </a:t>
                    </a:r>
                    <a:r>
                      <a:rPr lang="en-US" b="1" dirty="0">
                        <a:solidFill>
                          <a:schemeClr val="bg1"/>
                        </a:solidFill>
                      </a:rPr>
                      <a:t>38%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7.1424213338772925E-3"/>
                  <c:y val="-1.7310571034206162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>
                        <a:solidFill>
                          <a:schemeClr val="tx1"/>
                        </a:solidFill>
                      </a:rPr>
                      <a:t>18</a:t>
                    </a:r>
                    <a:r>
                      <a:rPr lang="hr-HR" b="1" baseline="0" dirty="0" smtClean="0">
                        <a:solidFill>
                          <a:schemeClr val="tx1"/>
                        </a:solidFill>
                      </a:rPr>
                      <a:t> - </a:t>
                    </a:r>
                    <a:r>
                      <a:rPr lang="en-US" b="1" dirty="0" smtClean="0">
                        <a:solidFill>
                          <a:schemeClr val="tx1"/>
                        </a:solidFill>
                      </a:rPr>
                      <a:t>12</a:t>
                    </a:r>
                    <a:r>
                      <a:rPr lang="en-US" b="1" dirty="0">
                        <a:solidFill>
                          <a:schemeClr val="tx1"/>
                        </a:solidFill>
                      </a:rPr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b="1" dirty="0" smtClean="0"/>
                      <a:t>11</a:t>
                    </a:r>
                    <a:r>
                      <a:rPr lang="hr-HR" b="1" baseline="0" dirty="0" smtClean="0"/>
                      <a:t> -</a:t>
                    </a:r>
                    <a:r>
                      <a:rPr lang="en-US" b="1" dirty="0" smtClean="0"/>
                      <a:t> </a:t>
                    </a:r>
                    <a:r>
                      <a:rPr lang="en-US" b="1" dirty="0"/>
                      <a:t>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2400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List1!$B$51:$F$51</c:f>
              <c:strCache>
                <c:ptCount val="5"/>
                <c:pt idx="0">
                  <c:v>ostaviti u istom trajanju</c:v>
                </c:pt>
                <c:pt idx="1">
                  <c:v>smanjiti</c:v>
                </c:pt>
                <c:pt idx="2">
                  <c:v>produljiti</c:v>
                </c:pt>
                <c:pt idx="3">
                  <c:v>ne usmrćivati</c:v>
                </c:pt>
                <c:pt idx="4">
                  <c:v>nisu odgovorili</c:v>
                </c:pt>
              </c:strCache>
            </c:strRef>
          </c:cat>
          <c:val>
            <c:numRef>
              <c:f>List1!$B$52:$F$52</c:f>
              <c:numCache>
                <c:formatCode>General</c:formatCode>
                <c:ptCount val="5"/>
                <c:pt idx="0">
                  <c:v>65</c:v>
                </c:pt>
                <c:pt idx="1">
                  <c:v>57</c:v>
                </c:pt>
                <c:pt idx="2">
                  <c:v>18</c:v>
                </c:pt>
                <c:pt idx="3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sr-Latn-R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4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9"/>
          <c:dLbls>
            <c:dLbl>
              <c:idx val="0"/>
              <c:layout>
                <c:manualLayout>
                  <c:x val="-0.11322184553319724"/>
                  <c:y val="0.11480407595024529"/>
                </c:manualLayout>
              </c:layout>
              <c:tx>
                <c:rich>
                  <a:bodyPr/>
                  <a:lstStyle/>
                  <a:p>
                    <a:pPr>
                      <a:defRPr sz="2400"/>
                    </a:pPr>
                    <a:r>
                      <a:rPr lang="en-US" b="1" dirty="0" smtClean="0">
                        <a:solidFill>
                          <a:schemeClr val="bg1"/>
                        </a:solidFill>
                      </a:rPr>
                      <a:t>39</a:t>
                    </a:r>
                    <a:r>
                      <a:rPr lang="hr-HR" b="1" dirty="0" smtClean="0">
                        <a:solidFill>
                          <a:schemeClr val="bg1"/>
                        </a:solidFill>
                      </a:rPr>
                      <a:t> -</a:t>
                    </a:r>
                    <a:r>
                      <a:rPr lang="en-US" b="1" dirty="0" smtClean="0">
                        <a:solidFill>
                          <a:schemeClr val="bg1"/>
                        </a:solidFill>
                      </a:rPr>
                      <a:t> </a:t>
                    </a:r>
                    <a:r>
                      <a:rPr lang="en-US" b="1" dirty="0">
                        <a:solidFill>
                          <a:schemeClr val="bg1"/>
                        </a:solidFill>
                      </a:rPr>
                      <a:t>24%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20063824487216875"/>
                  <c:y val="-0.2334457402720122"/>
                </c:manualLayout>
              </c:layout>
              <c:tx>
                <c:rich>
                  <a:bodyPr/>
                  <a:lstStyle/>
                  <a:p>
                    <a:pPr>
                      <a:defRPr sz="2400"/>
                    </a:pPr>
                    <a:r>
                      <a:rPr lang="en-US" b="1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115</a:t>
                    </a:r>
                    <a:r>
                      <a:rPr lang="hr-HR" b="1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 -</a:t>
                    </a:r>
                    <a:r>
                      <a:rPr lang="en-US" b="1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 </a:t>
                    </a:r>
                    <a:r>
                      <a:rPr lang="en-US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71%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9.5140468552542046E-2"/>
                  <c:y val="3.5451294282420352E-2"/>
                </c:manualLayout>
              </c:layout>
              <c:tx>
                <c:rich>
                  <a:bodyPr/>
                  <a:lstStyle/>
                  <a:p>
                    <a:pPr>
                      <a:defRPr sz="2400"/>
                    </a:pPr>
                    <a:r>
                      <a:rPr lang="en-US" b="1" dirty="0" smtClean="0"/>
                      <a:t>8</a:t>
                    </a:r>
                    <a:r>
                      <a:rPr lang="hr-HR" b="1" dirty="0" smtClean="0"/>
                      <a:t> -</a:t>
                    </a:r>
                    <a:r>
                      <a:rPr lang="en-US" b="1" dirty="0" smtClean="0"/>
                      <a:t> </a:t>
                    </a:r>
                    <a:r>
                      <a:rPr lang="en-US" b="1" dirty="0"/>
                      <a:t>5%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1"/>
              <c:showBubbleSize val="0"/>
            </c:dLbl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List1!$B$55:$D$55</c:f>
              <c:strCache>
                <c:ptCount val="3"/>
                <c:pt idx="0">
                  <c:v>da</c:v>
                </c:pt>
                <c:pt idx="1">
                  <c:v>ne </c:v>
                </c:pt>
                <c:pt idx="2">
                  <c:v>nisu odgovorili</c:v>
                </c:pt>
              </c:strCache>
            </c:strRef>
          </c:cat>
          <c:val>
            <c:numRef>
              <c:f>List1!$B$56:$D$56</c:f>
              <c:numCache>
                <c:formatCode>General</c:formatCode>
                <c:ptCount val="3"/>
                <c:pt idx="0">
                  <c:v>39</c:v>
                </c:pt>
                <c:pt idx="1">
                  <c:v>115</c:v>
                </c:pt>
                <c:pt idx="2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2000"/>
          </a:pPr>
          <a:endParaRPr lang="sr-Latn-R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8253013512199858E-2"/>
          <c:y val="9.3366207368465015E-2"/>
          <c:w val="0.65196327889569361"/>
          <c:h val="0.81326758526306997"/>
        </c:manualLayout>
      </c:layout>
      <c:pie3DChart>
        <c:varyColors val="1"/>
        <c:ser>
          <c:idx val="0"/>
          <c:order val="0"/>
          <c:dPt>
            <c:idx val="1"/>
            <c:bubble3D val="0"/>
            <c:explosion val="64"/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="1" dirty="0" smtClean="0"/>
                      <a:t>17</a:t>
                    </a:r>
                    <a:r>
                      <a:rPr lang="hr-HR" b="1" dirty="0" smtClean="0"/>
                      <a:t> -</a:t>
                    </a:r>
                    <a:r>
                      <a:rPr lang="en-US" b="1" dirty="0" smtClean="0"/>
                      <a:t> </a:t>
                    </a:r>
                    <a:r>
                      <a:rPr lang="en-US" b="1" dirty="0"/>
                      <a:t>10%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3.2582446291435793E-2"/>
                  <c:y val="7.0700975681860416E-3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>
                        <a:solidFill>
                          <a:schemeClr val="tx1"/>
                        </a:solidFill>
                        <a:effectLst/>
                      </a:rPr>
                      <a:t>144</a:t>
                    </a:r>
                    <a:r>
                      <a:rPr lang="hr-HR" b="1" baseline="0" dirty="0" smtClean="0">
                        <a:solidFill>
                          <a:schemeClr val="tx1"/>
                        </a:solidFill>
                        <a:effectLst/>
                      </a:rPr>
                      <a:t> -</a:t>
                    </a:r>
                    <a:r>
                      <a:rPr lang="en-US" b="1" dirty="0" smtClean="0">
                        <a:solidFill>
                          <a:schemeClr val="tx1"/>
                        </a:solidFill>
                        <a:effectLst/>
                      </a:rPr>
                      <a:t> </a:t>
                    </a:r>
                    <a:r>
                      <a:rPr lang="en-US" b="1" dirty="0">
                        <a:solidFill>
                          <a:schemeClr val="tx1"/>
                        </a:solidFill>
                        <a:effectLst/>
                      </a:rPr>
                      <a:t>89%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0.11442816175755811"/>
                  <c:y val="-3.1682097268581295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1</a:t>
                    </a:r>
                    <a:r>
                      <a:rPr lang="hr-HR" b="1" dirty="0" smtClean="0"/>
                      <a:t> -</a:t>
                    </a:r>
                    <a:r>
                      <a:rPr lang="en-US" b="1" dirty="0" smtClean="0"/>
                      <a:t> </a:t>
                    </a:r>
                    <a:r>
                      <a:rPr lang="en-US" b="1" dirty="0"/>
                      <a:t>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2800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List1!$B$58:$D$58</c:f>
              <c:strCache>
                <c:ptCount val="3"/>
                <c:pt idx="0">
                  <c:v>da</c:v>
                </c:pt>
                <c:pt idx="1">
                  <c:v>ne </c:v>
                </c:pt>
                <c:pt idx="2">
                  <c:v>nisu odgovorili</c:v>
                </c:pt>
              </c:strCache>
            </c:strRef>
          </c:cat>
          <c:val>
            <c:numRef>
              <c:f>List1!$B$59:$D$59</c:f>
              <c:numCache>
                <c:formatCode>General</c:formatCode>
                <c:ptCount val="3"/>
                <c:pt idx="0">
                  <c:v>17</c:v>
                </c:pt>
                <c:pt idx="1">
                  <c:v>144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sr-Latn-R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1"/>
            <c:bubble3D val="0"/>
            <c:explosion val="46"/>
          </c:dPt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 sz="2400" b="1"/>
                    </a:pPr>
                    <a:r>
                      <a:rPr lang="en-US" smtClean="0"/>
                      <a:t>16</a:t>
                    </a:r>
                    <a:r>
                      <a:rPr lang="hr-HR" smtClean="0"/>
                      <a:t> -</a:t>
                    </a:r>
                    <a:r>
                      <a:rPr lang="en-US" smtClean="0"/>
                      <a:t> </a:t>
                    </a:r>
                    <a:r>
                      <a:rPr lang="en-US"/>
                      <a:t>10%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b="1" dirty="0" smtClean="0">
                        <a:solidFill>
                          <a:schemeClr val="bg1"/>
                        </a:solidFill>
                      </a:rPr>
                      <a:t>145</a:t>
                    </a:r>
                    <a:r>
                      <a:rPr lang="hr-HR" b="1" dirty="0" smtClean="0">
                        <a:solidFill>
                          <a:schemeClr val="bg1"/>
                        </a:solidFill>
                      </a:rPr>
                      <a:t> -</a:t>
                    </a:r>
                    <a:r>
                      <a:rPr lang="en-US" b="1" dirty="0" smtClean="0">
                        <a:solidFill>
                          <a:schemeClr val="bg1"/>
                        </a:solidFill>
                      </a:rPr>
                      <a:t> </a:t>
                    </a:r>
                    <a:r>
                      <a:rPr lang="en-US" b="1" dirty="0">
                        <a:solidFill>
                          <a:schemeClr val="bg1"/>
                        </a:solidFill>
                      </a:rPr>
                      <a:t>89%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0.11896161417322834"/>
                  <c:y val="-6.7676205041888318E-4"/>
                </c:manualLayout>
              </c:layout>
              <c:tx>
                <c:rich>
                  <a:bodyPr/>
                  <a:lstStyle/>
                  <a:p>
                    <a:pPr>
                      <a:defRPr sz="2400" b="1"/>
                    </a:pPr>
                    <a:r>
                      <a:rPr lang="en-US" smtClean="0"/>
                      <a:t>1</a:t>
                    </a:r>
                    <a:r>
                      <a:rPr lang="hr-HR" baseline="0" smtClean="0"/>
                      <a:t> -</a:t>
                    </a:r>
                    <a:r>
                      <a:rPr lang="en-US" smtClean="0"/>
                      <a:t> </a:t>
                    </a:r>
                    <a:r>
                      <a:rPr lang="en-US"/>
                      <a:t>1%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2400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List1!$B$63:$D$63</c:f>
              <c:strCache>
                <c:ptCount val="3"/>
                <c:pt idx="0">
                  <c:v>da</c:v>
                </c:pt>
                <c:pt idx="1">
                  <c:v>ne </c:v>
                </c:pt>
                <c:pt idx="2">
                  <c:v>nisu odgovorili</c:v>
                </c:pt>
              </c:strCache>
            </c:strRef>
          </c:cat>
          <c:val>
            <c:numRef>
              <c:f>List1!$B$64:$D$64</c:f>
              <c:numCache>
                <c:formatCode>General</c:formatCode>
                <c:ptCount val="3"/>
                <c:pt idx="0">
                  <c:v>16</c:v>
                </c:pt>
                <c:pt idx="1">
                  <c:v>145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800"/>
          </a:pPr>
          <a:endParaRPr lang="sr-Latn-R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explosion val="12"/>
          </c:dPt>
          <c:dPt>
            <c:idx val="1"/>
            <c:bubble3D val="0"/>
            <c:explosion val="38"/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14</a:t>
                    </a:r>
                    <a:r>
                      <a:rPr lang="hr-HR" smtClean="0"/>
                      <a:t> -</a:t>
                    </a:r>
                    <a:r>
                      <a:rPr lang="en-US" smtClean="0"/>
                      <a:t> </a:t>
                    </a:r>
                    <a:r>
                      <a:rPr lang="en-US"/>
                      <a:t>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bg1"/>
                        </a:solidFill>
                      </a:rPr>
                      <a:t>147</a:t>
                    </a:r>
                    <a:r>
                      <a:rPr lang="hr-HR" dirty="0" smtClean="0">
                        <a:solidFill>
                          <a:schemeClr val="bg1"/>
                        </a:solidFill>
                      </a:rPr>
                      <a:t> -</a:t>
                    </a:r>
                    <a:r>
                      <a:rPr lang="en-US" dirty="0" smtClean="0">
                        <a:solidFill>
                          <a:schemeClr val="bg1"/>
                        </a:solidFill>
                      </a:rPr>
                      <a:t> </a:t>
                    </a:r>
                    <a:r>
                      <a:rPr lang="en-US" dirty="0">
                        <a:solidFill>
                          <a:schemeClr val="bg1"/>
                        </a:solidFill>
                      </a:rPr>
                      <a:t>86%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11</a:t>
                    </a:r>
                    <a:r>
                      <a:rPr lang="hr-HR" smtClean="0"/>
                      <a:t> -</a:t>
                    </a:r>
                    <a:r>
                      <a:rPr lang="en-US" smtClean="0"/>
                      <a:t> </a:t>
                    </a:r>
                    <a:r>
                      <a:rPr lang="en-US"/>
                      <a:t>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2000"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List1!$B$68:$D$68</c:f>
              <c:strCache>
                <c:ptCount val="3"/>
                <c:pt idx="0">
                  <c:v>da</c:v>
                </c:pt>
                <c:pt idx="1">
                  <c:v>ne </c:v>
                </c:pt>
                <c:pt idx="2">
                  <c:v>nisu odgovorili</c:v>
                </c:pt>
              </c:strCache>
            </c:strRef>
          </c:cat>
          <c:val>
            <c:numRef>
              <c:f>List1!$B$69:$D$69</c:f>
              <c:numCache>
                <c:formatCode>General</c:formatCode>
                <c:ptCount val="3"/>
                <c:pt idx="0">
                  <c:v>14</c:v>
                </c:pt>
                <c:pt idx="1">
                  <c:v>147</c:v>
                </c:pt>
                <c:pt idx="2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2000"/>
          </a:pPr>
          <a:endParaRPr lang="sr-Latn-R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explosion val="2"/>
          </c:dPt>
          <c:dPt>
            <c:idx val="1"/>
            <c:bubble3D val="0"/>
            <c:explosion val="11"/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88</a:t>
                    </a:r>
                    <a:r>
                      <a:rPr lang="hr-HR" smtClean="0"/>
                      <a:t> -</a:t>
                    </a:r>
                    <a:r>
                      <a:rPr lang="en-US" smtClean="0"/>
                      <a:t> </a:t>
                    </a:r>
                    <a:r>
                      <a:rPr lang="en-US"/>
                      <a:t>54%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37</a:t>
                    </a:r>
                    <a:r>
                      <a:rPr lang="hr-HR" smtClean="0"/>
                      <a:t> -</a:t>
                    </a:r>
                    <a:r>
                      <a:rPr lang="en-US" smtClean="0"/>
                      <a:t> </a:t>
                    </a:r>
                    <a:r>
                      <a:rPr lang="en-US"/>
                      <a:t>23%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37</a:t>
                    </a:r>
                    <a:r>
                      <a:rPr lang="hr-HR" smtClean="0"/>
                      <a:t> -</a:t>
                    </a:r>
                    <a:r>
                      <a:rPr lang="en-US" smtClean="0"/>
                      <a:t> </a:t>
                    </a:r>
                    <a:r>
                      <a:rPr lang="en-US"/>
                      <a:t>23%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2400" b="1">
                    <a:solidFill>
                      <a:schemeClr val="bg1"/>
                    </a:solidFill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List1!$B$77:$D$77</c:f>
              <c:strCache>
                <c:ptCount val="3"/>
                <c:pt idx="0">
                  <c:v>da</c:v>
                </c:pt>
                <c:pt idx="1">
                  <c:v>ne </c:v>
                </c:pt>
                <c:pt idx="2">
                  <c:v>nisu odgovorili</c:v>
                </c:pt>
              </c:strCache>
            </c:strRef>
          </c:cat>
          <c:val>
            <c:numRef>
              <c:f>List1!$B$78:$D$78</c:f>
              <c:numCache>
                <c:formatCode>General</c:formatCode>
                <c:ptCount val="3"/>
                <c:pt idx="0">
                  <c:v>88</c:v>
                </c:pt>
                <c:pt idx="1">
                  <c:v>37</c:v>
                </c:pt>
                <c:pt idx="2">
                  <c:v>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2000"/>
          </a:pPr>
          <a:endParaRPr lang="sr-Latn-R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drawing7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drawing8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0.67949</cdr:x>
      <cdr:y>0.13073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5724640" cy="640135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0.65164</cdr:x>
      <cdr:y>0.12202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5724640" cy="640135"/>
        </a:xfrm>
        <a:prstGeom xmlns:a="http://schemas.openxmlformats.org/drawingml/2006/main" prst="rect">
          <a:avLst/>
        </a:prstGeom>
      </cdr:spPr>
    </cdr:pic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2.02864E-7</cdr:y>
    </cdr:from>
    <cdr:to>
      <cdr:x>0.61322</cdr:x>
      <cdr:y>0.11448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1"/>
          <a:ext cx="5046516" cy="564306"/>
        </a:xfrm>
        <a:prstGeom xmlns:a="http://schemas.openxmlformats.org/drawingml/2006/main" prst="rect">
          <a:avLst/>
        </a:prstGeom>
      </cdr:spPr>
    </cdr:pic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0.69562</cdr:x>
      <cdr:y>0.14144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5724640" cy="640135"/>
        </a:xfrm>
        <a:prstGeom xmlns:a="http://schemas.openxmlformats.org/drawingml/2006/main" prst="rect">
          <a:avLst/>
        </a:prstGeom>
      </cdr:spPr>
    </cdr:pic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0.69562</cdr:x>
      <cdr:y>0.12175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5724640" cy="640135"/>
        </a:xfrm>
        <a:prstGeom xmlns:a="http://schemas.openxmlformats.org/drawingml/2006/main" prst="rect">
          <a:avLst/>
        </a:prstGeom>
      </cdr:spPr>
    </cdr:pic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0.69562</cdr:x>
      <cdr:y>0.14144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5724640" cy="640135"/>
        </a:xfrm>
        <a:prstGeom xmlns:a="http://schemas.openxmlformats.org/drawingml/2006/main" prst="rect">
          <a:avLst/>
        </a:prstGeom>
      </cdr:spPr>
    </cdr:pic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0.65822</cdr:x>
      <cdr:y>0.12726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5724640" cy="640135"/>
        </a:xfrm>
        <a:prstGeom xmlns:a="http://schemas.openxmlformats.org/drawingml/2006/main" prst="rect">
          <a:avLst/>
        </a:prstGeom>
      </cdr:spPr>
    </cdr:pic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0.69562</cdr:x>
      <cdr:y>0.14144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5724640" cy="640135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335670-76E4-4EF1-88A6-7668FA3281ED}" type="datetimeFigureOut">
              <a:rPr lang="hr-HR" smtClean="0"/>
              <a:t>20.11.2015.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9FFFD1-175D-43C6-9460-31293CF775D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55887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FAF59-55CF-4F27-92D9-9AAB64F512FD}" type="datetime1">
              <a:rPr lang="hr-HR" smtClean="0"/>
              <a:t>20.11.2015.</a:t>
            </a:fld>
            <a:endParaRPr lang="hr-H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1A85A2C-2D24-4599-B649-82EE80A6C84E}" type="slidenum">
              <a:rPr lang="hr-HR" smtClean="0"/>
              <a:t>‹#›</a:t>
            </a:fld>
            <a:endParaRPr lang="hr-H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EB8FF-6B85-4D3F-B8EE-C3B8FACBAFA5}" type="datetime1">
              <a:rPr lang="hr-HR" smtClean="0"/>
              <a:t>20.11.2015.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85A2C-2D24-4599-B649-82EE80A6C84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E7D26-31A9-4A98-B6A9-5E84366756B9}" type="datetime1">
              <a:rPr lang="hr-HR" smtClean="0"/>
              <a:t>20.11.2015.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85A2C-2D24-4599-B649-82EE80A6C84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D8F22-4160-4EAA-A64E-02FD93BB5215}" type="datetime1">
              <a:rPr lang="hr-HR" smtClean="0"/>
              <a:t>20.11.2015.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85A2C-2D24-4599-B649-82EE80A6C84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8402-AF3B-4D0A-A48B-29E72B78A078}" type="datetime1">
              <a:rPr lang="hr-HR" smtClean="0"/>
              <a:t>20.11.2015.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85A2C-2D24-4599-B649-82EE80A6C84E}" type="slidenum">
              <a:rPr lang="hr-HR" smtClean="0"/>
              <a:t>‹#›</a:t>
            </a:fld>
            <a:endParaRPr lang="hr-HR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DD08C-A06E-4335-A8CA-4FE96D7DDC02}" type="datetime1">
              <a:rPr lang="hr-HR" smtClean="0"/>
              <a:t>20.11.2015.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85A2C-2D24-4599-B649-82EE80A6C84E}" type="slidenum">
              <a:rPr lang="hr-HR" smtClean="0"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C8157-6647-4570-B68E-4F8CD2B893E7}" type="datetime1">
              <a:rPr lang="hr-HR" smtClean="0"/>
              <a:t>20.11.2015.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85A2C-2D24-4599-B649-82EE80A6C84E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E4FE8-73D1-431A-9318-B57FFB095329}" type="datetime1">
              <a:rPr lang="hr-HR" smtClean="0"/>
              <a:t>20.11.2015.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85A2C-2D24-4599-B649-82EE80A6C84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C35CD-CBCD-483D-8522-29BA82CA28BF}" type="datetime1">
              <a:rPr lang="hr-HR" smtClean="0"/>
              <a:t>20.11.2015.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85A2C-2D24-4599-B649-82EE80A6C84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0A808-A139-41D3-B2C3-26EDA5018032}" type="datetime1">
              <a:rPr lang="hr-HR" smtClean="0"/>
              <a:t>20.11.2015.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85A2C-2D24-4599-B649-82EE80A6C84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4183B-8175-4FC4-95CC-217D7D1ADA51}" type="datetime1">
              <a:rPr lang="hr-HR" smtClean="0"/>
              <a:t>20.11.2015.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85A2C-2D24-4599-B649-82EE80A6C84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0EF0957-9C30-45A9-87AA-846B491CB8D3}" type="datetime1">
              <a:rPr lang="hr-HR" smtClean="0"/>
              <a:t>20.11.2015.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1A85A2C-2D24-4599-B649-82EE80A6C84E}" type="slidenum">
              <a:rPr lang="hr-HR" smtClean="0"/>
              <a:t>‹#›</a:t>
            </a:fld>
            <a:endParaRPr lang="hr-HR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ctrTitle"/>
          </p:nvPr>
        </p:nvSpPr>
        <p:spPr>
          <a:xfrm>
            <a:off x="395536" y="548680"/>
            <a:ext cx="8204448" cy="4536504"/>
          </a:xfrm>
        </p:spPr>
        <p:txBody>
          <a:bodyPr>
            <a:normAutofit/>
          </a:bodyPr>
          <a:lstStyle/>
          <a:p>
            <a:r>
              <a:rPr lang="hr-HR" sz="4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Ministarstvo poljoprivrede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r-H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Uprava za veterinarstvo i sigurnost hrane</a:t>
            </a:r>
            <a:r>
              <a:rPr lang="hr-HR" sz="4000" dirty="0" smtClean="0"/>
              <a:t/>
            </a:r>
            <a:br>
              <a:rPr lang="hr-HR" sz="4000" dirty="0" smtClean="0"/>
            </a:br>
            <a:r>
              <a:rPr lang="hr-HR" sz="4000" dirty="0" smtClean="0"/>
              <a:t/>
            </a:r>
            <a:br>
              <a:rPr lang="hr-HR" sz="4000" dirty="0" smtClean="0"/>
            </a:br>
            <a:r>
              <a:rPr lang="hr-HR" sz="4000" dirty="0" smtClean="0"/>
              <a:t/>
            </a:r>
            <a:br>
              <a:rPr lang="hr-HR" sz="4000" dirty="0" smtClean="0"/>
            </a:br>
            <a:r>
              <a:rPr lang="hr-H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Upitnik o provedbi mjera za zbrinjavanje napuštenih životinja</a:t>
            </a:r>
            <a:endParaRPr lang="hr-HR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Podnaslov 4"/>
          <p:cNvSpPr>
            <a:spLocks noGrp="1"/>
          </p:cNvSpPr>
          <p:nvPr>
            <p:ph type="subTitle" idx="1"/>
          </p:nvPr>
        </p:nvSpPr>
        <p:spPr>
          <a:xfrm>
            <a:off x="323528" y="5445224"/>
            <a:ext cx="8496944" cy="1224136"/>
          </a:xfrm>
        </p:spPr>
        <p:txBody>
          <a:bodyPr>
            <a:normAutofit/>
          </a:bodyPr>
          <a:lstStyle/>
          <a:p>
            <a:r>
              <a:rPr lang="hr-HR" sz="2000" dirty="0" smtClean="0"/>
              <a:t>Sastanak s predstavnicima jedinica lokalne/područne (regionalne samouprave), 20. studenoga 2015., Zagreb</a:t>
            </a:r>
            <a:endParaRPr lang="hr-HR" sz="2000" dirty="0"/>
          </a:p>
          <a:p>
            <a:r>
              <a:rPr lang="hr-HR" sz="2000" dirty="0" smtClean="0"/>
              <a:t>Branka Buković Šošić</a:t>
            </a:r>
            <a:endParaRPr lang="hr-HR" sz="2000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1A85A2C-2D24-4599-B649-82EE80A6C84E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66772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 li (su)financirate sterilizaciju pasa</a:t>
            </a:r>
          </a:p>
        </p:txBody>
      </p:sp>
      <p:graphicFrame>
        <p:nvGraphicFramePr>
          <p:cNvPr id="5" name="Rezervirano mjesto sadržaja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9803691"/>
              </p:ext>
            </p:extLst>
          </p:nvPr>
        </p:nvGraphicFramePr>
        <p:xfrm>
          <a:off x="457200" y="1600200"/>
          <a:ext cx="8229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85A2C-2D24-4599-B649-82EE80A6C84E}" type="slidenum">
              <a:rPr lang="hr-HR" smtClean="0"/>
              <a:t>10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313070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 li (su)financirate sterilizaciju mačaka</a:t>
            </a:r>
          </a:p>
        </p:txBody>
      </p:sp>
      <p:graphicFrame>
        <p:nvGraphicFramePr>
          <p:cNvPr id="5" name="Rezervirano mjesto sadržaja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3184719"/>
              </p:ext>
            </p:extLst>
          </p:nvPr>
        </p:nvGraphicFramePr>
        <p:xfrm>
          <a:off x="467544" y="191683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85A2C-2D24-4599-B649-82EE80A6C84E}" type="slidenum">
              <a:rPr lang="hr-HR" smtClean="0"/>
              <a:t>11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023018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Poduzimate li mjere </a:t>
            </a:r>
            <a:r>
              <a:rPr lang="hr-H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 svrhu razvijanja svijesti </a:t>
            </a:r>
            <a:r>
              <a:rPr lang="hr-H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javnosti o zaštiti životinja</a:t>
            </a:r>
            <a:endParaRPr lang="hr-H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Rezervirano mjesto sadržaja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035934"/>
              </p:ext>
            </p:extLst>
          </p:nvPr>
        </p:nvGraphicFramePr>
        <p:xfrm>
          <a:off x="0" y="1484784"/>
          <a:ext cx="8697144" cy="50300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85A2C-2D24-4599-B649-82EE80A6C84E}" type="slidenum">
              <a:rPr lang="hr-HR" smtClean="0"/>
              <a:t>12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707629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Jeste li donijeli Odluku o uvjetima i načinu držanja kućnih ljubimaca</a:t>
            </a:r>
          </a:p>
        </p:txBody>
      </p:sp>
      <p:graphicFrame>
        <p:nvGraphicFramePr>
          <p:cNvPr id="5" name="Rezervirano mjesto sadržaja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9424250"/>
              </p:ext>
            </p:extLst>
          </p:nvPr>
        </p:nvGraphicFramePr>
        <p:xfrm>
          <a:off x="467544" y="2132856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85A2C-2D24-4599-B649-82EE80A6C84E}" type="slidenum">
              <a:rPr lang="hr-HR" smtClean="0"/>
              <a:t>13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958531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23528"/>
          </a:xfrm>
        </p:spPr>
        <p:txBody>
          <a:bodyPr/>
          <a:lstStyle/>
          <a:p>
            <a:r>
              <a:rPr lang="hr-HR" dirty="0" smtClean="0"/>
              <a:t>Primjedbe 1.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hr-HR" dirty="0" smtClean="0"/>
              <a:t>Navodi se teška financijska situacija JLS i zbog toga neprovođenje mjera zbrinjavanja životinja.</a:t>
            </a:r>
          </a:p>
          <a:p>
            <a:pPr marL="457200" indent="-457200">
              <a:buAutoNum type="arabicPeriod"/>
            </a:pPr>
            <a:endParaRPr lang="hr-HR" dirty="0" smtClean="0"/>
          </a:p>
          <a:p>
            <a:pPr marL="457200" indent="-457200">
              <a:buAutoNum type="arabicPeriod"/>
            </a:pPr>
            <a:r>
              <a:rPr lang="hr-HR" dirty="0" smtClean="0"/>
              <a:t>Problem pasa u romskim naseljima – preveliki problem za JLS.</a:t>
            </a:r>
          </a:p>
          <a:p>
            <a:pPr marL="457200" indent="-457200">
              <a:buAutoNum type="arabicPeriod"/>
            </a:pPr>
            <a:endParaRPr lang="hr-HR" dirty="0"/>
          </a:p>
          <a:p>
            <a:pPr marL="457200" indent="-457200">
              <a:buAutoNum type="arabicPeriod"/>
            </a:pPr>
            <a:r>
              <a:rPr lang="hr-HR" dirty="0" smtClean="0"/>
              <a:t>Prijedlog izgradnje županijskih skloništa za pse i mačke, izdvajanje više sredstava za financiranje rada udruga.</a:t>
            </a:r>
          </a:p>
          <a:p>
            <a:pPr marL="457200" indent="-457200">
              <a:buAutoNum type="arabicPeriod"/>
            </a:pPr>
            <a:endParaRPr lang="hr-HR" dirty="0"/>
          </a:p>
          <a:p>
            <a:pPr marL="457200" indent="-457200">
              <a:buAutoNum type="arabicPeriod"/>
            </a:pPr>
            <a:r>
              <a:rPr lang="hr-HR" dirty="0" smtClean="0"/>
              <a:t>Pitanje rješavanja problema goveda i konja koji lutaju („napušteni” konji i goveda).</a:t>
            </a:r>
          </a:p>
          <a:p>
            <a:pPr marL="457200" indent="-457200">
              <a:buAutoNum type="arabicPeriod"/>
            </a:pP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85A2C-2D24-4599-B649-82EE80A6C84E}" type="slidenum">
              <a:rPr lang="hr-HR" smtClean="0"/>
              <a:t>14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693480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Primjedbe 2.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dirty="0" smtClean="0"/>
              <a:t>5. Smanjiti teret financiranja zbrinjavanja životinja od strane JLS.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 smtClean="0"/>
              <a:t>6. Uključiti u većoj mjeri veterinare u edukaciju stanovništva o mjerama kontrole razmnožavanja kao i cijepljenja i </a:t>
            </a:r>
            <a:r>
              <a:rPr lang="hr-HR" dirty="0" err="1" smtClean="0"/>
              <a:t>čipiranja</a:t>
            </a:r>
            <a:r>
              <a:rPr lang="hr-HR" dirty="0" smtClean="0"/>
              <a:t> životinja.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 smtClean="0"/>
              <a:t>7. Traži se veća kontrola označavanja pasa i unosa podataka u Upisnik pasa.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 smtClean="0"/>
              <a:t>8. Traži se postupanje zbog sve većeg broja lisica u prigradskim područjima.</a:t>
            </a: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85A2C-2D24-4599-B649-82EE80A6C84E}" type="slidenum">
              <a:rPr lang="hr-HR" smtClean="0"/>
              <a:t>15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272773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Primjedbe 3.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dirty="0" smtClean="0"/>
              <a:t>9. Predlaže se da se komunalne redare ovlasti za ulazak na privatni posjed (primjer – Zakon o građevinskoj inspekciji).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 smtClean="0"/>
              <a:t>10. Povećati odgovornost posjednika pasa pa i kroz prekršajne odredbe odnosno novčane kazne.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 smtClean="0"/>
              <a:t>11. Nekontrolirano razmnožavanje kućnih ljubimaca.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 smtClean="0"/>
              <a:t>12. U Zakonu odrediti način na koji se dodjeljuju poslovi skloništa (koncesija, ugovor, …).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85A2C-2D24-4599-B649-82EE80A6C84E}" type="slidenum">
              <a:rPr lang="hr-HR" smtClean="0"/>
              <a:t>16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106770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Primjedbe </a:t>
            </a:r>
            <a:r>
              <a:rPr lang="hr-HR" dirty="0" smtClean="0"/>
              <a:t>4.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r-HR" dirty="0" smtClean="0"/>
              <a:t>13. Obvezati županije, a ne JLS da poslove skloništa za životinje proglase komunalnom djelatnošću te obvežu sve JLS sa svog područja na sufinanciranje.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 smtClean="0"/>
              <a:t>14. Dopustiti udrugama ili fizičkim osobama osnivanje skloništa po jednostavnijim kriterijima i uvjetima za držanje životinja nakon proteka obveznog roka.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 smtClean="0"/>
              <a:t>15. Razraditi sustav financiranja skloništa.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 smtClean="0"/>
              <a:t>16. Uvesti kazne za JLS koje ne zbrinjavaju životinje.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 smtClean="0"/>
              <a:t>17. Izmjene u </a:t>
            </a:r>
            <a:r>
              <a:rPr lang="hr-HR" dirty="0" err="1" smtClean="0"/>
              <a:t>Lysacanu</a:t>
            </a:r>
            <a:r>
              <a:rPr lang="hr-HR" dirty="0" smtClean="0"/>
              <a:t> – praćenje razmnožavanja kuja.</a:t>
            </a: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85A2C-2D24-4599-B649-82EE80A6C84E}" type="slidenum">
              <a:rPr lang="hr-HR" smtClean="0"/>
              <a:t>17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834621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Primjedbe </a:t>
            </a:r>
            <a:r>
              <a:rPr lang="hr-HR" dirty="0" smtClean="0"/>
              <a:t>5.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r-HR" dirty="0" smtClean="0"/>
              <a:t>18. Zakonom </a:t>
            </a:r>
            <a:r>
              <a:rPr lang="hr-HR" dirty="0"/>
              <a:t>propisati oblik ugovora za udomljavanje pasa iz skloništa</a:t>
            </a:r>
            <a:r>
              <a:rPr lang="hr-HR" dirty="0" smtClean="0"/>
              <a:t>.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 smtClean="0"/>
              <a:t>19. Unaprijediti rad veterinarske inspekcije.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 smtClean="0"/>
              <a:t>20. Uspostaviti jedinstven registar pasa iz svih skloništa s naglaskom na evidenciju udomljavanja s podacima udomitelja.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 smtClean="0"/>
              <a:t>21. Predlaže se uvođenje poreza na pse.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 smtClean="0"/>
              <a:t>22. Cijena zbrinjavanja napuštenih životinja je neprimjereno visoka – zbrinjavanje se treba financirati prihodima ostvarenim primjenom sankcija za prekršaje zbog napuštanja životinja.</a:t>
            </a: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85A2C-2D24-4599-B649-82EE80A6C84E}" type="slidenum">
              <a:rPr lang="hr-HR" smtClean="0"/>
              <a:t>18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47436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z="3600" b="1" smtClean="0"/>
              <a:t>OPĆI PODACI - HRVATSKA</a:t>
            </a:r>
          </a:p>
        </p:txBody>
      </p:sp>
      <p:sp>
        <p:nvSpPr>
          <p:cNvPr id="9219" name="Rezervirano mjesto broja slajda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990975" y="6249988"/>
            <a:ext cx="116205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>
                <a:solidFill>
                  <a:schemeClr val="tx2"/>
                </a:solidFill>
                <a:latin typeface="Candar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>
                <a:solidFill>
                  <a:schemeClr val="tx2"/>
                </a:solidFill>
                <a:latin typeface="Candar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>
                <a:solidFill>
                  <a:schemeClr val="tx2"/>
                </a:solidFill>
                <a:latin typeface="Candar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>
                <a:solidFill>
                  <a:schemeClr val="tx2"/>
                </a:solidFill>
                <a:latin typeface="Candar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SzTx/>
              <a:buFontTx/>
              <a:buNone/>
            </a:pPr>
            <a:fld id="{F59D4BE0-140F-4187-ABD6-F7AB1ABFB603}" type="slidenum">
              <a:rPr lang="hr-HR" altLang="sr-Latn-RS" sz="1200" smtClean="0">
                <a:solidFill>
                  <a:schemeClr val="tx1"/>
                </a:solidFill>
                <a:latin typeface="Arial" charset="0"/>
              </a:rPr>
              <a:pPr algn="l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hr-HR" altLang="sr-Latn-RS" sz="120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>
          <a:xfrm>
            <a:off x="457200" y="1981200"/>
            <a:ext cx="3827463" cy="388620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hr-HR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hr-HR" dirty="0" smtClean="0"/>
              <a:t> 4,267 mil. stanovnika (popis iz 2012.)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hr-HR" dirty="0" smtClean="0"/>
              <a:t>128 gradova i 428 općina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hr-HR" dirty="0" smtClean="0"/>
              <a:t>359 000 pasa </a:t>
            </a:r>
            <a:endParaRPr lang="hr-HR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hr-HR" dirty="0" smtClean="0"/>
              <a:t>29 </a:t>
            </a:r>
            <a:r>
              <a:rPr lang="hr-HR" dirty="0" smtClean="0"/>
              <a:t>skloništa za životinje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hr-HR" dirty="0"/>
          </a:p>
        </p:txBody>
      </p:sp>
      <p:pic>
        <p:nvPicPr>
          <p:cNvPr id="9221" name="Picture 5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21263" y="2679700"/>
            <a:ext cx="3070225" cy="3446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4160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Upitnik</a:t>
            </a:r>
            <a:endParaRPr lang="hr-H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provedbi mjera za zbrinjavanje napuštenih </a:t>
            </a:r>
            <a:r>
              <a:rPr lang="hr-HR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životinja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sz="2800" dirty="0" smtClean="0"/>
              <a:t>Poslan na 556 elektroničkih adresa jedinica lokalnih i područnih (regionalnih) samouprava</a:t>
            </a:r>
          </a:p>
          <a:p>
            <a:pPr marL="0" indent="0">
              <a:buNone/>
            </a:pPr>
            <a:endParaRPr lang="hr-HR" sz="2800" dirty="0"/>
          </a:p>
          <a:p>
            <a:pPr marL="0" indent="0">
              <a:buNone/>
            </a:pPr>
            <a:r>
              <a:rPr lang="hr-HR" sz="2800" dirty="0" smtClean="0"/>
              <a:t>Odgovorile: 162 (29,14 %)</a:t>
            </a: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85A2C-2D24-4599-B649-82EE80A6C84E}" type="slidenum">
              <a:rPr lang="hr-HR" smtClean="0"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82565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Jeste li upoznati s odredbama Zakona o zaštiti životinja</a:t>
            </a:r>
            <a:endParaRPr lang="hr-H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Odgovori JLS</a:t>
            </a:r>
            <a:r>
              <a:rPr lang="hr-HR" dirty="0" smtClean="0"/>
              <a:t>: </a:t>
            </a:r>
            <a:r>
              <a:rPr lang="hr-HR" b="1" dirty="0" smtClean="0"/>
              <a:t>162 odgovora ukupno</a:t>
            </a:r>
            <a:endParaRPr lang="hr-HR" b="1" dirty="0" smtClean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85A2C-2D24-4599-B649-82EE80A6C84E}" type="slidenum">
              <a:rPr lang="hr-HR" smtClean="0"/>
              <a:t>4</a:t>
            </a:fld>
            <a:endParaRPr lang="hr-HR"/>
          </a:p>
        </p:txBody>
      </p:sp>
      <p:graphicFrame>
        <p:nvGraphicFramePr>
          <p:cNvPr id="7" name="Grafikon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3680421"/>
              </p:ext>
            </p:extLst>
          </p:nvPr>
        </p:nvGraphicFramePr>
        <p:xfrm>
          <a:off x="1043608" y="1988840"/>
          <a:ext cx="7848872" cy="486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24117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Procjena broja napuštenih pasa na području lokalnih samouprava </a:t>
            </a:r>
            <a:r>
              <a:rPr lang="hr-HR" sz="3200" dirty="0"/>
              <a:t>(</a:t>
            </a:r>
            <a:r>
              <a:rPr lang="hr-HR" sz="3200" i="1" dirty="0"/>
              <a:t>godišnje</a:t>
            </a:r>
            <a:r>
              <a:rPr lang="hr-HR" sz="3200" dirty="0" smtClean="0"/>
              <a:t>)</a:t>
            </a:r>
            <a:endParaRPr lang="hr-HR" sz="3200" dirty="0"/>
          </a:p>
        </p:txBody>
      </p:sp>
      <p:graphicFrame>
        <p:nvGraphicFramePr>
          <p:cNvPr id="5" name="Rezervirano mjesto sadržaja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7926447"/>
              </p:ext>
            </p:extLst>
          </p:nvPr>
        </p:nvGraphicFramePr>
        <p:xfrm>
          <a:off x="467544" y="1844824"/>
          <a:ext cx="8229600" cy="4210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85A2C-2D24-4599-B649-82EE80A6C84E}" type="slidenum">
              <a:rPr lang="hr-HR" smtClean="0"/>
              <a:t>5</a:t>
            </a:fld>
            <a:endParaRPr lang="hr-HR"/>
          </a:p>
        </p:txBody>
      </p:sp>
      <p:sp>
        <p:nvSpPr>
          <p:cNvPr id="7" name="TekstniOkvir 6"/>
          <p:cNvSpPr txBox="1"/>
          <p:nvPr/>
        </p:nvSpPr>
        <p:spPr>
          <a:xfrm>
            <a:off x="899592" y="5940339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roj napuštenih pasa</a:t>
            </a:r>
            <a:endParaRPr lang="hr-H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kstniOkvir 7"/>
          <p:cNvSpPr txBox="1"/>
          <p:nvPr/>
        </p:nvSpPr>
        <p:spPr>
          <a:xfrm rot="16200000">
            <a:off x="-535922" y="3568370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roj 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JLS</a:t>
            </a:r>
            <a:endParaRPr lang="hr-H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00291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Kako provodite mjere zbrinjavanja napuštenih životinja</a:t>
            </a:r>
          </a:p>
        </p:txBody>
      </p:sp>
      <p:graphicFrame>
        <p:nvGraphicFramePr>
          <p:cNvPr id="5" name="Rezervirano mjesto sadržaja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1018670"/>
              </p:ext>
            </p:extLst>
          </p:nvPr>
        </p:nvGraphicFramePr>
        <p:xfrm>
          <a:off x="539552" y="1772816"/>
          <a:ext cx="8424936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85A2C-2D24-4599-B649-82EE80A6C84E}" type="slidenum">
              <a:rPr lang="hr-HR" smtClean="0"/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595980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Rok </a:t>
            </a:r>
            <a:r>
              <a:rPr lang="hr-H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 držanje napuštenih životinja u skloništu</a:t>
            </a:r>
          </a:p>
        </p:txBody>
      </p:sp>
      <p:graphicFrame>
        <p:nvGraphicFramePr>
          <p:cNvPr id="5" name="Rezervirano mjesto sadržaja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7315943"/>
              </p:ext>
            </p:extLst>
          </p:nvPr>
        </p:nvGraphicFramePr>
        <p:xfrm>
          <a:off x="251520" y="1340768"/>
          <a:ext cx="8784976" cy="52460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85A2C-2D24-4599-B649-82EE80A6C84E}" type="slidenum">
              <a:rPr lang="hr-HR" smtClean="0"/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70944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 li financirate rad udruga za zaštitu životinja</a:t>
            </a:r>
          </a:p>
        </p:txBody>
      </p:sp>
      <p:graphicFrame>
        <p:nvGraphicFramePr>
          <p:cNvPr id="5" name="Rezervirano mjesto sadržaja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4578214"/>
              </p:ext>
            </p:extLst>
          </p:nvPr>
        </p:nvGraphicFramePr>
        <p:xfrm>
          <a:off x="467544" y="1928589"/>
          <a:ext cx="8229600" cy="49294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85A2C-2D24-4599-B649-82EE80A6C84E}" type="slidenum">
              <a:rPr lang="hr-HR" smtClean="0"/>
              <a:t>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281333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 li (su)financirate označavanje pasa</a:t>
            </a:r>
          </a:p>
        </p:txBody>
      </p:sp>
      <p:graphicFrame>
        <p:nvGraphicFramePr>
          <p:cNvPr id="5" name="Rezervirano mjesto sadržaja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5517819"/>
              </p:ext>
            </p:extLst>
          </p:nvPr>
        </p:nvGraphicFramePr>
        <p:xfrm>
          <a:off x="467544" y="198884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85A2C-2D24-4599-B649-82EE80A6C84E}" type="slidenum">
              <a:rPr lang="hr-HR" smtClean="0"/>
              <a:t>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601711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zvršno">
  <a:themeElements>
    <a:clrScheme name="Izvršn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Izvršn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Izvršn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</TotalTime>
  <Words>636</Words>
  <Application>Microsoft Office PowerPoint</Application>
  <PresentationFormat>Prikaz na zaslonu (4:3)</PresentationFormat>
  <Paragraphs>118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18</vt:i4>
      </vt:variant>
    </vt:vector>
  </HeadingPairs>
  <TitlesOfParts>
    <vt:vector size="19" baseType="lpstr">
      <vt:lpstr>Izvršno</vt:lpstr>
      <vt:lpstr>Ministarstvo poljoprivrede Uprava za veterinarstvo i sigurnost hrane   Upitnik o provedbi mjera za zbrinjavanje napuštenih životinja</vt:lpstr>
      <vt:lpstr>OPĆI PODACI - HRVATSKA</vt:lpstr>
      <vt:lpstr>Upitnik</vt:lpstr>
      <vt:lpstr>Jeste li upoznati s odredbama Zakona o zaštiti životinja</vt:lpstr>
      <vt:lpstr>Procjena broja napuštenih pasa na području lokalnih samouprava (godišnje)</vt:lpstr>
      <vt:lpstr>Kako provodite mjere zbrinjavanja napuštenih životinja</vt:lpstr>
      <vt:lpstr>Rok za držanje napuštenih životinja u skloništu</vt:lpstr>
      <vt:lpstr>Da li financirate rad udruga za zaštitu životinja</vt:lpstr>
      <vt:lpstr>Da li (su)financirate označavanje pasa</vt:lpstr>
      <vt:lpstr>Da li (su)financirate sterilizaciju pasa</vt:lpstr>
      <vt:lpstr>Da li (su)financirate sterilizaciju mačaka</vt:lpstr>
      <vt:lpstr>Poduzimate li mjere u svrhu razvijanja svijesti javnosti o zaštiti životinja</vt:lpstr>
      <vt:lpstr>Jeste li donijeli Odluku o uvjetima i načinu držanja kućnih ljubimaca</vt:lpstr>
      <vt:lpstr>Primjedbe 1. </vt:lpstr>
      <vt:lpstr>Primjedbe 2.</vt:lpstr>
      <vt:lpstr>Primjedbe 3.</vt:lpstr>
      <vt:lpstr>Primjedbe 4.</vt:lpstr>
      <vt:lpstr>Primjedbe 5.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Branka Šošić</dc:creator>
  <cp:lastModifiedBy>Branka Šošić</cp:lastModifiedBy>
  <cp:revision>29</cp:revision>
  <dcterms:created xsi:type="dcterms:W3CDTF">2015-11-19T22:03:51Z</dcterms:created>
  <dcterms:modified xsi:type="dcterms:W3CDTF">2015-11-20T08:08:14Z</dcterms:modified>
</cp:coreProperties>
</file>